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PT Sans Narrow"/>
      <p:regular r:id="rId22"/>
      <p:bold r:id="rId23"/>
    </p:embeddedFont>
    <p:embeddedFont>
      <p:font typeface="Open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http://customooxmlschemas.google.com/">
      <go:slidesCustomData xmlns:go="http://customooxmlschemas.google.com/" r:id="rId28" roundtripDataSignature="AMtx7mhl5Soh932AGq7EXcdXTUDixblS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E3657C7-BF15-4302-A473-D2BD31753884}">
  <a:tblStyle styleId="{EE3657C7-BF15-4302-A473-D2BD3175388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PTSansNarrow-regular.fntdata"/><Relationship Id="rId21" Type="http://schemas.openxmlformats.org/officeDocument/2006/relationships/slide" Target="slides/slide15.xml"/><Relationship Id="rId24" Type="http://schemas.openxmlformats.org/officeDocument/2006/relationships/font" Target="fonts/OpenSans-regular.fntdata"/><Relationship Id="rId23" Type="http://schemas.openxmlformats.org/officeDocument/2006/relationships/font" Target="fonts/PTSansNarrow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OpenSans-italic.fntdata"/><Relationship Id="rId25" Type="http://schemas.openxmlformats.org/officeDocument/2006/relationships/font" Target="fonts/OpenSans-bold.fntdata"/><Relationship Id="rId28" Type="http://customschemas.google.com/relationships/presentationmetadata" Target="metadata"/><Relationship Id="rId27" Type="http://schemas.openxmlformats.org/officeDocument/2006/relationships/font" Target="fonts/OpenSans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/>
              <a:t>We have used test data for all above performance variables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44759156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44759156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47591562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47591562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4475915623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g2447591562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"/>
              <a:buChar char="-"/>
            </a:pPr>
            <a:r>
              <a:rPr lang="en-US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What variables appear important?  </a:t>
            </a:r>
            <a:endParaRPr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"/>
              <a:buChar char="-"/>
            </a:pPr>
            <a:r>
              <a:rPr lang="en-US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What trends or patterns have you identified that are relevant to the business problem?  </a:t>
            </a:r>
            <a:endParaRPr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"/>
              <a:buChar char="-"/>
            </a:pPr>
            <a:r>
              <a:rPr lang="en-US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What interesting variable relationships have you discovered?  Include visualizations to support your observations.  </a:t>
            </a:r>
            <a:endParaRPr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475915623_1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24475915623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"/>
              <a:buChar char="-"/>
            </a:pPr>
            <a:r>
              <a:rPr lang="en-US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What variables appear important?  </a:t>
            </a:r>
            <a:endParaRPr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"/>
              <a:buChar char="-"/>
            </a:pPr>
            <a:r>
              <a:rPr lang="en-US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What trends or patterns have you identified that are relevant to the business problem?  </a:t>
            </a:r>
            <a:endParaRPr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"/>
              <a:buChar char="-"/>
            </a:pPr>
            <a:r>
              <a:rPr lang="en-US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What interesting variable relationships have you discovered?  Include visualizations to support your observations.  </a:t>
            </a:r>
            <a:endParaRPr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4475915623_1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24475915623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"/>
              <a:buChar char="-"/>
            </a:pPr>
            <a:r>
              <a:rPr lang="en-US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What variables appear important?  </a:t>
            </a:r>
            <a:endParaRPr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"/>
              <a:buChar char="-"/>
            </a:pPr>
            <a:r>
              <a:rPr lang="en-US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What trends or patterns have you identified that are relevant to the business problem?  </a:t>
            </a:r>
            <a:endParaRPr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"/>
              <a:buChar char="-"/>
            </a:pPr>
            <a:r>
              <a:rPr lang="en-US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What interesting variable relationships have you discovered?  Include visualizations to support your observations.  </a:t>
            </a:r>
            <a:endParaRPr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4475915623_1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24475915623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"/>
              <a:buChar char="-"/>
            </a:pPr>
            <a:r>
              <a:rPr lang="en-US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What variables appear important?  </a:t>
            </a:r>
            <a:endParaRPr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"/>
              <a:buChar char="-"/>
            </a:pPr>
            <a:r>
              <a:rPr lang="en-US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What trends or patterns have you identified that are relevant to the business problem?  </a:t>
            </a:r>
            <a:endParaRPr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"/>
              <a:buChar char="-"/>
            </a:pPr>
            <a:r>
              <a:rPr lang="en-US" sz="18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What interesting variable relationships have you discovered?  Include visualizations to support your observations.  </a:t>
            </a:r>
            <a:endParaRPr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3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3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4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4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" name="Google Shape;2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2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2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2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" name="Google Shape;47;p2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2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2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2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6.png"/><Relationship Id="rId7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Group 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Data Mining and Business Intelligence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16216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Ekaterina Burkhanova, Neehar Namjoshi, Pooja Shah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"/>
          <p:cNvSpPr txBox="1"/>
          <p:nvPr>
            <p:ph type="title"/>
          </p:nvPr>
        </p:nvSpPr>
        <p:spPr>
          <a:xfrm>
            <a:off x="552842" y="1875231"/>
            <a:ext cx="2468422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000">
                <a:solidFill>
                  <a:srgbClr val="333300"/>
                </a:solidFill>
                <a:latin typeface="Calibri"/>
                <a:ea typeface="Calibri"/>
                <a:cs typeface="Calibri"/>
                <a:sym typeface="Calibri"/>
              </a:rPr>
              <a:t>Comparing the best set of models to predict our dependent variable: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Mean Weekly sales</a:t>
            </a:r>
            <a:endParaRPr sz="2000">
              <a:solidFill>
                <a:srgbClr val="3333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3"/>
          <p:cNvSpPr/>
          <p:nvPr/>
        </p:nvSpPr>
        <p:spPr>
          <a:xfrm>
            <a:off x="0" y="665489"/>
            <a:ext cx="914400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3"/>
          <p:cNvSpPr txBox="1"/>
          <p:nvPr/>
        </p:nvSpPr>
        <p:spPr>
          <a:xfrm>
            <a:off x="311700" y="32150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75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5384"/>
              <a:buFont typeface="PT Sans Narrow"/>
              <a:buNone/>
            </a:pPr>
            <a:r>
              <a:rPr b="1" i="0" lang="en-US" sz="3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Modeling and Forecasting</a:t>
            </a:r>
            <a:endParaRPr/>
          </a:p>
        </p:txBody>
      </p:sp>
      <p:sp>
        <p:nvSpPr>
          <p:cNvPr id="173" name="Google Shape;173;p13"/>
          <p:cNvSpPr txBox="1"/>
          <p:nvPr/>
        </p:nvSpPr>
        <p:spPr>
          <a:xfrm>
            <a:off x="6501874" y="1725364"/>
            <a:ext cx="2282283" cy="16927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333300"/>
                </a:solidFill>
                <a:latin typeface="Calibri"/>
                <a:ea typeface="Calibri"/>
                <a:cs typeface="Calibri"/>
                <a:sym typeface="Calibri"/>
              </a:rPr>
              <a:t>Pre-whitened variables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rgbClr val="3333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333300"/>
                </a:solidFill>
                <a:latin typeface="Calibri"/>
                <a:ea typeface="Calibri"/>
                <a:cs typeface="Calibri"/>
                <a:sym typeface="Calibri"/>
              </a:rPr>
              <a:t>                </a:t>
            </a:r>
            <a:r>
              <a:rPr b="1" i="0" lang="en-US" sz="4000" u="none" cap="none" strike="noStrike">
                <a:solidFill>
                  <a:srgbClr val="3333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b="1" i="0" sz="1600" u="none" cap="none" strike="noStrike">
              <a:solidFill>
                <a:srgbClr val="3333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rgbClr val="3333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333300"/>
                </a:solidFill>
                <a:latin typeface="Calibri"/>
                <a:ea typeface="Calibri"/>
                <a:cs typeface="Calibri"/>
                <a:sym typeface="Calibri"/>
              </a:rPr>
              <a:t>Exogenous variables</a:t>
            </a:r>
            <a:endParaRPr/>
          </a:p>
        </p:txBody>
      </p:sp>
      <p:grpSp>
        <p:nvGrpSpPr>
          <p:cNvPr id="174" name="Google Shape;174;p13"/>
          <p:cNvGrpSpPr/>
          <p:nvPr/>
        </p:nvGrpSpPr>
        <p:grpSpPr>
          <a:xfrm>
            <a:off x="3620429" y="1148604"/>
            <a:ext cx="2282281" cy="3348550"/>
            <a:chOff x="1" y="2124"/>
            <a:chExt cx="2282281" cy="3348550"/>
          </a:xfrm>
        </p:grpSpPr>
        <p:sp>
          <p:nvSpPr>
            <p:cNvPr id="175" name="Google Shape;175;p13"/>
            <p:cNvSpPr/>
            <p:nvPr/>
          </p:nvSpPr>
          <p:spPr>
            <a:xfrm rot="5400000">
              <a:off x="-75749" y="77874"/>
              <a:ext cx="504996" cy="353497"/>
            </a:xfrm>
            <a:prstGeom prst="chevron">
              <a:avLst>
                <a:gd fmla="val 50000" name="adj"/>
              </a:avLst>
            </a:prstGeom>
            <a:solidFill>
              <a:schemeClr val="accent1"/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 txBox="1"/>
            <p:nvPr/>
          </p:nvSpPr>
          <p:spPr>
            <a:xfrm>
              <a:off x="1" y="178874"/>
              <a:ext cx="353497" cy="1514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00" lIns="7600" spcFirstLastPara="1" rIns="7600" wrap="square" tIns="76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1.</a:t>
              </a:r>
              <a:endParaRPr/>
            </a:p>
          </p:txBody>
        </p:sp>
        <p:sp>
          <p:nvSpPr>
            <p:cNvPr id="177" name="Google Shape;177;p13"/>
            <p:cNvSpPr/>
            <p:nvPr/>
          </p:nvSpPr>
          <p:spPr>
            <a:xfrm rot="5400000">
              <a:off x="1153679" y="-798057"/>
              <a:ext cx="328420" cy="1928784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3"/>
            <p:cNvSpPr txBox="1"/>
            <p:nvPr/>
          </p:nvSpPr>
          <p:spPr>
            <a:xfrm>
              <a:off x="353497" y="18157"/>
              <a:ext cx="1912752" cy="2963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00" lIns="85325" spcFirstLastPara="1" rIns="7600" wrap="square" tIns="7600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Char char="•"/>
              </a:pPr>
              <a:r>
                <a:rPr b="1" i="0" lang="en-US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ARIMA -&gt; p = 0; q = 2</a:t>
              </a:r>
              <a:endParaRPr/>
            </a:p>
          </p:txBody>
        </p:sp>
        <p:sp>
          <p:nvSpPr>
            <p:cNvPr id="179" name="Google Shape;179;p13"/>
            <p:cNvSpPr/>
            <p:nvPr/>
          </p:nvSpPr>
          <p:spPr>
            <a:xfrm rot="5400000">
              <a:off x="-75749" y="484096"/>
              <a:ext cx="504996" cy="353497"/>
            </a:xfrm>
            <a:prstGeom prst="chevron">
              <a:avLst>
                <a:gd fmla="val 50000" name="adj"/>
              </a:avLst>
            </a:prstGeom>
            <a:solidFill>
              <a:schemeClr val="accent1"/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3"/>
            <p:cNvSpPr txBox="1"/>
            <p:nvPr/>
          </p:nvSpPr>
          <p:spPr>
            <a:xfrm>
              <a:off x="1" y="585096"/>
              <a:ext cx="353497" cy="1514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00" lIns="7600" spcFirstLastPara="1" rIns="7600" wrap="square" tIns="76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2.</a:t>
              </a:r>
              <a:endParaRPr/>
            </a:p>
          </p:txBody>
        </p:sp>
        <p:sp>
          <p:nvSpPr>
            <p:cNvPr id="181" name="Google Shape;181;p13"/>
            <p:cNvSpPr/>
            <p:nvPr/>
          </p:nvSpPr>
          <p:spPr>
            <a:xfrm rot="5400000">
              <a:off x="1153765" y="-391921"/>
              <a:ext cx="328247" cy="1928784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3"/>
            <p:cNvSpPr txBox="1"/>
            <p:nvPr/>
          </p:nvSpPr>
          <p:spPr>
            <a:xfrm>
              <a:off x="353497" y="424371"/>
              <a:ext cx="1912760" cy="296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00" lIns="85325" spcFirstLastPara="1" rIns="7600" wrap="square" tIns="7600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Char char="•"/>
              </a:pPr>
              <a:r>
                <a:rPr b="1" i="0" lang="en-US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ARIMAX -&gt; p = 0; q = 0</a:t>
              </a:r>
              <a:endParaRPr/>
            </a:p>
          </p:txBody>
        </p:sp>
        <p:sp>
          <p:nvSpPr>
            <p:cNvPr id="183" name="Google Shape;183;p13"/>
            <p:cNvSpPr/>
            <p:nvPr/>
          </p:nvSpPr>
          <p:spPr>
            <a:xfrm rot="5400000">
              <a:off x="-75749" y="890318"/>
              <a:ext cx="504996" cy="353497"/>
            </a:xfrm>
            <a:prstGeom prst="chevron">
              <a:avLst>
                <a:gd fmla="val 50000" name="adj"/>
              </a:avLst>
            </a:prstGeom>
            <a:solidFill>
              <a:schemeClr val="accent1"/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3"/>
            <p:cNvSpPr txBox="1"/>
            <p:nvPr/>
          </p:nvSpPr>
          <p:spPr>
            <a:xfrm>
              <a:off x="1" y="991318"/>
              <a:ext cx="353497" cy="1514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00" lIns="7600" spcFirstLastPara="1" rIns="7600" wrap="square" tIns="76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3.</a:t>
              </a:r>
              <a:endParaRPr/>
            </a:p>
          </p:txBody>
        </p:sp>
        <p:sp>
          <p:nvSpPr>
            <p:cNvPr id="185" name="Google Shape;185;p13"/>
            <p:cNvSpPr/>
            <p:nvPr/>
          </p:nvSpPr>
          <p:spPr>
            <a:xfrm rot="5400000">
              <a:off x="1153765" y="14300"/>
              <a:ext cx="328247" cy="1928784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3"/>
            <p:cNvSpPr txBox="1"/>
            <p:nvPr/>
          </p:nvSpPr>
          <p:spPr>
            <a:xfrm>
              <a:off x="353497" y="830592"/>
              <a:ext cx="1912760" cy="296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00" lIns="85325" spcFirstLastPara="1" rIns="7600" wrap="square" tIns="7600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Char char="•"/>
              </a:pPr>
              <a:r>
                <a:rPr b="1" i="0" lang="en-US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ARIMAX -&gt; p = 1; q = 0</a:t>
              </a:r>
              <a:endParaRPr/>
            </a:p>
          </p:txBody>
        </p:sp>
        <p:sp>
          <p:nvSpPr>
            <p:cNvPr id="187" name="Google Shape;187;p13"/>
            <p:cNvSpPr/>
            <p:nvPr/>
          </p:nvSpPr>
          <p:spPr>
            <a:xfrm rot="5400000">
              <a:off x="-75749" y="1296540"/>
              <a:ext cx="504996" cy="353497"/>
            </a:xfrm>
            <a:prstGeom prst="chevron">
              <a:avLst>
                <a:gd fmla="val 50000" name="adj"/>
              </a:avLst>
            </a:prstGeom>
            <a:solidFill>
              <a:schemeClr val="accent1"/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3"/>
            <p:cNvSpPr txBox="1"/>
            <p:nvPr/>
          </p:nvSpPr>
          <p:spPr>
            <a:xfrm>
              <a:off x="1" y="1397540"/>
              <a:ext cx="353497" cy="1514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00" lIns="7600" spcFirstLastPara="1" rIns="7600" wrap="square" tIns="76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4.</a:t>
              </a:r>
              <a:endParaRPr/>
            </a:p>
          </p:txBody>
        </p:sp>
        <p:sp>
          <p:nvSpPr>
            <p:cNvPr id="189" name="Google Shape;189;p13"/>
            <p:cNvSpPr/>
            <p:nvPr/>
          </p:nvSpPr>
          <p:spPr>
            <a:xfrm rot="5400000">
              <a:off x="1153765" y="420522"/>
              <a:ext cx="328247" cy="1928784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3"/>
            <p:cNvSpPr txBox="1"/>
            <p:nvPr/>
          </p:nvSpPr>
          <p:spPr>
            <a:xfrm>
              <a:off x="353497" y="1236814"/>
              <a:ext cx="1912760" cy="296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00" lIns="85325" spcFirstLastPara="1" rIns="7600" wrap="square" tIns="7600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Char char="•"/>
              </a:pPr>
              <a:r>
                <a:rPr b="1" i="0" lang="en-US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ARIMAX -&gt; p = 0; q = 1</a:t>
              </a:r>
              <a:endParaRPr b="1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3"/>
            <p:cNvSpPr/>
            <p:nvPr/>
          </p:nvSpPr>
          <p:spPr>
            <a:xfrm rot="5400000">
              <a:off x="-75749" y="1702762"/>
              <a:ext cx="504996" cy="353497"/>
            </a:xfrm>
            <a:prstGeom prst="chevron">
              <a:avLst>
                <a:gd fmla="val 50000" name="adj"/>
              </a:avLst>
            </a:prstGeom>
            <a:solidFill>
              <a:schemeClr val="accent1"/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3"/>
            <p:cNvSpPr txBox="1"/>
            <p:nvPr/>
          </p:nvSpPr>
          <p:spPr>
            <a:xfrm>
              <a:off x="1" y="1803762"/>
              <a:ext cx="353497" cy="1514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00" lIns="7600" spcFirstLastPara="1" rIns="7600" wrap="square" tIns="76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5.</a:t>
              </a:r>
              <a:endParaRPr/>
            </a:p>
          </p:txBody>
        </p:sp>
        <p:sp>
          <p:nvSpPr>
            <p:cNvPr id="193" name="Google Shape;193;p13"/>
            <p:cNvSpPr/>
            <p:nvPr/>
          </p:nvSpPr>
          <p:spPr>
            <a:xfrm rot="5400000">
              <a:off x="1153765" y="826744"/>
              <a:ext cx="328247" cy="1928784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3"/>
            <p:cNvSpPr txBox="1"/>
            <p:nvPr/>
          </p:nvSpPr>
          <p:spPr>
            <a:xfrm>
              <a:off x="353497" y="1643036"/>
              <a:ext cx="1912760" cy="296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00" lIns="85325" spcFirstLastPara="1" rIns="7600" wrap="square" tIns="7600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Char char="•"/>
              </a:pPr>
              <a:r>
                <a:rPr b="1" i="0" lang="en-US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ARIMAX -&gt; p = 1; q = 1</a:t>
              </a:r>
              <a:endParaRPr b="1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3"/>
            <p:cNvSpPr/>
            <p:nvPr/>
          </p:nvSpPr>
          <p:spPr>
            <a:xfrm rot="5400000">
              <a:off x="-75749" y="2108984"/>
              <a:ext cx="504996" cy="353497"/>
            </a:xfrm>
            <a:prstGeom prst="chevron">
              <a:avLst>
                <a:gd fmla="val 50000" name="adj"/>
              </a:avLst>
            </a:prstGeom>
            <a:solidFill>
              <a:schemeClr val="accent1"/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3"/>
            <p:cNvSpPr txBox="1"/>
            <p:nvPr/>
          </p:nvSpPr>
          <p:spPr>
            <a:xfrm>
              <a:off x="1" y="2209984"/>
              <a:ext cx="353497" cy="1514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00" lIns="7600" spcFirstLastPara="1" rIns="7600" wrap="square" tIns="76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6.</a:t>
              </a: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 rot="5400000">
              <a:off x="1153765" y="1232966"/>
              <a:ext cx="328247" cy="1928784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3"/>
            <p:cNvSpPr txBox="1"/>
            <p:nvPr/>
          </p:nvSpPr>
          <p:spPr>
            <a:xfrm>
              <a:off x="353497" y="2049258"/>
              <a:ext cx="1912760" cy="296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00" lIns="85325" spcFirstLastPara="1" rIns="7600" wrap="square" tIns="7600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Char char="•"/>
              </a:pPr>
              <a:r>
                <a:rPr b="1" i="0" lang="en-US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ARIMAX -&gt; p = 2; q = 0</a:t>
              </a:r>
              <a:endParaRPr b="1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3"/>
            <p:cNvSpPr/>
            <p:nvPr/>
          </p:nvSpPr>
          <p:spPr>
            <a:xfrm rot="5400000">
              <a:off x="-75749" y="2515206"/>
              <a:ext cx="504996" cy="353497"/>
            </a:xfrm>
            <a:prstGeom prst="chevron">
              <a:avLst>
                <a:gd fmla="val 50000" name="adj"/>
              </a:avLst>
            </a:prstGeom>
            <a:solidFill>
              <a:schemeClr val="accent1"/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3"/>
            <p:cNvSpPr txBox="1"/>
            <p:nvPr/>
          </p:nvSpPr>
          <p:spPr>
            <a:xfrm>
              <a:off x="1" y="2616206"/>
              <a:ext cx="353497" cy="1514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00" lIns="7600" spcFirstLastPara="1" rIns="7600" wrap="square" tIns="76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7.</a:t>
              </a: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 rot="5400000">
              <a:off x="1153765" y="1639188"/>
              <a:ext cx="328247" cy="1928784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3"/>
            <p:cNvSpPr txBox="1"/>
            <p:nvPr/>
          </p:nvSpPr>
          <p:spPr>
            <a:xfrm>
              <a:off x="353497" y="2455480"/>
              <a:ext cx="1912760" cy="296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00" lIns="85325" spcFirstLastPara="1" rIns="7600" wrap="square" tIns="7600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Char char="•"/>
              </a:pPr>
              <a:r>
                <a:rPr b="1" i="0" lang="en-US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ARIMAX -&gt; p = 0; q = 2</a:t>
              </a:r>
              <a:endParaRPr b="1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3"/>
            <p:cNvSpPr/>
            <p:nvPr/>
          </p:nvSpPr>
          <p:spPr>
            <a:xfrm rot="5400000">
              <a:off x="-75749" y="2921428"/>
              <a:ext cx="504996" cy="353497"/>
            </a:xfrm>
            <a:prstGeom prst="chevron">
              <a:avLst>
                <a:gd fmla="val 50000" name="adj"/>
              </a:avLst>
            </a:prstGeom>
            <a:solidFill>
              <a:schemeClr val="accent1"/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3"/>
            <p:cNvSpPr txBox="1"/>
            <p:nvPr/>
          </p:nvSpPr>
          <p:spPr>
            <a:xfrm>
              <a:off x="1" y="3022428"/>
              <a:ext cx="353497" cy="1514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00" lIns="7600" spcFirstLastPara="1" rIns="7600" wrap="square" tIns="76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8.</a:t>
              </a:r>
              <a:endParaRPr/>
            </a:p>
          </p:txBody>
        </p:sp>
        <p:sp>
          <p:nvSpPr>
            <p:cNvPr id="205" name="Google Shape;205;p13"/>
            <p:cNvSpPr/>
            <p:nvPr/>
          </p:nvSpPr>
          <p:spPr>
            <a:xfrm rot="5400000">
              <a:off x="1153765" y="2045410"/>
              <a:ext cx="328247" cy="1928784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3"/>
            <p:cNvSpPr txBox="1"/>
            <p:nvPr/>
          </p:nvSpPr>
          <p:spPr>
            <a:xfrm>
              <a:off x="353497" y="2861702"/>
              <a:ext cx="1912760" cy="296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00" lIns="85325" spcFirstLastPara="1" rIns="7600" wrap="square" tIns="7600">
              <a:noAutofit/>
            </a:bodyPr>
            <a:lstStyle/>
            <a:p>
              <a:pPr indent="-114300" lvl="1" marL="1143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Char char="•"/>
              </a:pPr>
              <a:r>
                <a:rPr b="1" i="0" lang="en-US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ARIMAX -&gt; p = 2; q = 2</a:t>
              </a:r>
              <a:endParaRPr b="1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4"/>
          <p:cNvSpPr txBox="1"/>
          <p:nvPr>
            <p:ph type="title"/>
          </p:nvPr>
        </p:nvSpPr>
        <p:spPr>
          <a:xfrm>
            <a:off x="135314" y="1806072"/>
            <a:ext cx="2057761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000">
                <a:solidFill>
                  <a:srgbClr val="333300"/>
                </a:solidFill>
                <a:latin typeface="Calibri"/>
                <a:ea typeface="Calibri"/>
                <a:cs typeface="Calibri"/>
                <a:sym typeface="Calibri"/>
              </a:rPr>
              <a:t>Selecting the lowest MAPE model along with checking the goodness of fit</a:t>
            </a:r>
            <a:endParaRPr/>
          </a:p>
        </p:txBody>
      </p:sp>
      <p:sp>
        <p:nvSpPr>
          <p:cNvPr id="212" name="Google Shape;212;p14"/>
          <p:cNvSpPr/>
          <p:nvPr/>
        </p:nvSpPr>
        <p:spPr>
          <a:xfrm>
            <a:off x="0" y="665489"/>
            <a:ext cx="914400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4"/>
          <p:cNvSpPr txBox="1"/>
          <p:nvPr/>
        </p:nvSpPr>
        <p:spPr>
          <a:xfrm>
            <a:off x="311700" y="32150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75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5384"/>
              <a:buFont typeface="PT Sans Narrow"/>
              <a:buNone/>
            </a:pPr>
            <a:r>
              <a:rPr b="1" i="0" lang="en-US" sz="3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Deep Diving into the accuracy and fit measures</a:t>
            </a:r>
            <a:endParaRPr/>
          </a:p>
        </p:txBody>
      </p:sp>
      <p:sp>
        <p:nvSpPr>
          <p:cNvPr id="214" name="Google Shape;214;p14"/>
          <p:cNvSpPr/>
          <p:nvPr/>
        </p:nvSpPr>
        <p:spPr>
          <a:xfrm>
            <a:off x="2312022" y="4022472"/>
            <a:ext cx="6473654" cy="45719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16" name="Google Shape;216;p14"/>
          <p:cNvGraphicFramePr/>
          <p:nvPr/>
        </p:nvGraphicFramePr>
        <p:xfrm>
          <a:off x="2398719" y="173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{EE3657C7-BF15-4302-A473-D2BD31753884}</a:tableStyleId>
              </a:tblPr>
              <a:tblGrid>
                <a:gridCol w="1224125"/>
                <a:gridCol w="1078125"/>
                <a:gridCol w="550300"/>
                <a:gridCol w="550300"/>
                <a:gridCol w="696275"/>
                <a:gridCol w="550300"/>
                <a:gridCol w="954575"/>
                <a:gridCol w="696275"/>
              </a:tblGrid>
              <a:tr h="230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 u="none" cap="none" strike="noStrike">
                          <a:solidFill>
                            <a:srgbClr val="000000"/>
                          </a:solidFill>
                        </a:rPr>
                        <a:t>Models</a:t>
                      </a:r>
                      <a:endParaRPr b="1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 u="none" cap="none" strike="noStrike">
                          <a:solidFill>
                            <a:srgbClr val="000000"/>
                          </a:solidFill>
                        </a:rPr>
                        <a:t>SSE</a:t>
                      </a:r>
                      <a:endParaRPr b="1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 u="none" cap="none" strike="noStrike">
                          <a:solidFill>
                            <a:srgbClr val="000000"/>
                          </a:solidFill>
                        </a:rPr>
                        <a:t>n</a:t>
                      </a:r>
                      <a:endParaRPr b="1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 u="none" cap="none" strike="noStrike">
                          <a:solidFill>
                            <a:srgbClr val="000000"/>
                          </a:solidFill>
                        </a:rPr>
                        <a:t>p</a:t>
                      </a:r>
                      <a:endParaRPr b="1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 u="none" cap="none" strike="noStrike">
                          <a:solidFill>
                            <a:srgbClr val="000000"/>
                          </a:solidFill>
                        </a:rPr>
                        <a:t>MSE</a:t>
                      </a:r>
                      <a:endParaRPr b="1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 u="none" cap="none" strike="noStrike">
                          <a:solidFill>
                            <a:srgbClr val="000000"/>
                          </a:solidFill>
                        </a:rPr>
                        <a:t>MAPE</a:t>
                      </a:r>
                      <a:endParaRPr b="1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 u="none" cap="none" strike="noStrike">
                          <a:solidFill>
                            <a:srgbClr val="000000"/>
                          </a:solidFill>
                        </a:rPr>
                        <a:t>AIC</a:t>
                      </a:r>
                      <a:endParaRPr b="1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50" u="none" cap="none" strike="noStrike">
                          <a:solidFill>
                            <a:srgbClr val="000000"/>
                          </a:solidFill>
                        </a:rPr>
                        <a:t>SBC</a:t>
                      </a:r>
                      <a:endParaRPr b="1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</a:tr>
              <a:tr h="230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rgbClr val="000000"/>
                          </a:solidFill>
                        </a:rPr>
                        <a:t>ARIMAX(2,0)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rgbClr val="000000"/>
                          </a:solidFill>
                        </a:rPr>
                        <a:t>3790941127794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rgbClr val="000000"/>
                          </a:solidFill>
                        </a:rPr>
                        <a:t>9280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rgbClr val="000000"/>
                          </a:solidFill>
                        </a:rPr>
                        <a:t>8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rgbClr val="000000"/>
                          </a:solidFill>
                        </a:rPr>
                        <a:t>408859052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rgbClr val="000000"/>
                          </a:solidFill>
                        </a:rPr>
                        <a:t>2.22%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solidFill>
                      <a:srgbClr val="93D3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rgbClr val="000000"/>
                          </a:solidFill>
                        </a:rPr>
                        <a:t>210334.4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rgbClr val="000000"/>
                          </a:solidFill>
                        </a:rPr>
                        <a:t>210391.5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</a:tr>
              <a:tr h="230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rgbClr val="000000"/>
                          </a:solidFill>
                        </a:rPr>
                        <a:t>ARIMAX(1,0)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rgbClr val="000000"/>
                          </a:solidFill>
                        </a:rPr>
                        <a:t>4244368791590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rgbClr val="000000"/>
                          </a:solidFill>
                        </a:rPr>
                        <a:t>9280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rgbClr val="000000"/>
                          </a:solidFill>
                        </a:rPr>
                        <a:t>7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rgbClr val="000000"/>
                          </a:solidFill>
                        </a:rPr>
                        <a:t>457712584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rgbClr val="000000"/>
                          </a:solidFill>
                        </a:rPr>
                        <a:t>4.02%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solidFill>
                      <a:srgbClr val="DBEF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rgbClr val="000000"/>
                          </a:solidFill>
                        </a:rPr>
                        <a:t>211380.5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rgbClr val="000000"/>
                          </a:solidFill>
                        </a:rPr>
                        <a:t>211430.4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</a:tr>
              <a:tr h="230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rgbClr val="000000"/>
                          </a:solidFill>
                        </a:rPr>
                        <a:t>ARIMAX(2,2)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rgbClr val="000000"/>
                          </a:solidFill>
                        </a:rPr>
                        <a:t>2883675746369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rgbClr val="000000"/>
                          </a:solidFill>
                        </a:rPr>
                        <a:t>9280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rgbClr val="000000"/>
                          </a:solidFill>
                        </a:rPr>
                        <a:t>10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rgbClr val="000000"/>
                          </a:solidFill>
                        </a:rPr>
                        <a:t>311076132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rgbClr val="000000"/>
                          </a:solidFill>
                        </a:rPr>
                        <a:t>4.14%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solidFill>
                      <a:srgbClr val="DBEF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rgbClr val="000000"/>
                          </a:solidFill>
                        </a:rPr>
                        <a:t>207808.5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rgbClr val="000000"/>
                          </a:solidFill>
                        </a:rPr>
                        <a:t>207879.8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</a:tr>
              <a:tr h="230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rgbClr val="000000"/>
                          </a:solidFill>
                        </a:rPr>
                        <a:t>ARIMAX(0,2)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rgbClr val="000000"/>
                          </a:solidFill>
                        </a:rPr>
                        <a:t>2861874675199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rgbClr val="000000"/>
                          </a:solidFill>
                        </a:rPr>
                        <a:t>9280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rgbClr val="000000"/>
                          </a:solidFill>
                        </a:rPr>
                        <a:t>8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rgbClr val="000000"/>
                          </a:solidFill>
                        </a:rPr>
                        <a:t>308657752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rgbClr val="000000"/>
                          </a:solidFill>
                        </a:rPr>
                        <a:t>4.30%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solidFill>
                      <a:srgbClr val="DBEF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rgbClr val="000000"/>
                          </a:solidFill>
                        </a:rPr>
                        <a:t>207734.3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rgbClr val="000000"/>
                          </a:solidFill>
                        </a:rPr>
                        <a:t>207791.4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</a:tr>
              <a:tr h="230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rgbClr val="000000"/>
                          </a:solidFill>
                        </a:rPr>
                        <a:t>ARIMAX(0,0)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rgbClr val="000000"/>
                          </a:solidFill>
                        </a:rPr>
                        <a:t>2861335610903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rgbClr val="000000"/>
                          </a:solidFill>
                        </a:rPr>
                        <a:t>9280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rgbClr val="000000"/>
                          </a:solidFill>
                        </a:rPr>
                        <a:t>6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rgbClr val="000000"/>
                          </a:solidFill>
                        </a:rPr>
                        <a:t>308533061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rgbClr val="000000"/>
                          </a:solidFill>
                        </a:rPr>
                        <a:t>4.58%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solidFill>
                      <a:srgbClr val="FBFE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rgbClr val="000000"/>
                          </a:solidFill>
                        </a:rPr>
                        <a:t>207740.8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rgbClr val="000000"/>
                          </a:solidFill>
                        </a:rPr>
                        <a:t>207783.6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</a:tr>
              <a:tr h="230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rgbClr val="000000"/>
                          </a:solidFill>
                        </a:rPr>
                        <a:t>ARIMAX(1,1)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rgbClr val="000000"/>
                          </a:solidFill>
                        </a:rPr>
                        <a:t>2862478387514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rgbClr val="000000"/>
                          </a:solidFill>
                        </a:rPr>
                        <a:t>9280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rgbClr val="000000"/>
                          </a:solidFill>
                        </a:rPr>
                        <a:t>8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rgbClr val="000000"/>
                          </a:solidFill>
                        </a:rPr>
                        <a:t>308722863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rgbClr val="000000"/>
                          </a:solidFill>
                        </a:rPr>
                        <a:t>4.69%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solidFill>
                      <a:srgbClr val="FBFE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rgbClr val="000000"/>
                          </a:solidFill>
                        </a:rPr>
                        <a:t>207736.2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rgbClr val="000000"/>
                          </a:solidFill>
                        </a:rPr>
                        <a:t>207793.3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</a:tr>
              <a:tr h="230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rgbClr val="000000"/>
                          </a:solidFill>
                        </a:rPr>
                        <a:t>ARIMA(0,2)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rgbClr val="000000"/>
                          </a:solidFill>
                        </a:rPr>
                        <a:t>2862062283406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rgbClr val="000000"/>
                          </a:solidFill>
                        </a:rPr>
                        <a:t>9280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rgbClr val="000000"/>
                          </a:solidFill>
                        </a:rPr>
                        <a:t>3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rgbClr val="000000"/>
                          </a:solidFill>
                        </a:rPr>
                        <a:t>308511618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rgbClr val="000000"/>
                          </a:solidFill>
                        </a:rPr>
                        <a:t>5.00%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solidFill>
                      <a:srgbClr val="FBFE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rgbClr val="000000"/>
                          </a:solidFill>
                        </a:rPr>
                        <a:t>207724.9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rgbClr val="000000"/>
                          </a:solidFill>
                        </a:rPr>
                        <a:t>207746.3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</a:tr>
              <a:tr h="230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rgbClr val="000000"/>
                          </a:solidFill>
                        </a:rPr>
                        <a:t>ARIMAX(0,1)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rgbClr val="000000"/>
                          </a:solidFill>
                        </a:rPr>
                        <a:t>2862621818212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rgbClr val="000000"/>
                          </a:solidFill>
                        </a:rPr>
                        <a:t>9280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rgbClr val="000000"/>
                          </a:solidFill>
                        </a:rPr>
                        <a:t>7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rgbClr val="000000"/>
                          </a:solidFill>
                        </a:rPr>
                        <a:t>308705038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rgbClr val="000000"/>
                          </a:solidFill>
                        </a:rPr>
                        <a:t>5.23%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>
                    <a:solidFill>
                      <a:srgbClr val="FBFE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rgbClr val="000000"/>
                          </a:solidFill>
                        </a:rPr>
                        <a:t>207734.7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u="none" cap="none" strike="noStrike">
                          <a:solidFill>
                            <a:srgbClr val="000000"/>
                          </a:solidFill>
                        </a:rPr>
                        <a:t>207784.7</a:t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ctr"/>
                </a:tc>
              </a:tr>
            </a:tbl>
          </a:graphicData>
        </a:graphic>
      </p:graphicFrame>
      <p:sp>
        <p:nvSpPr>
          <p:cNvPr id="217" name="Google Shape;217;p14"/>
          <p:cNvSpPr/>
          <p:nvPr/>
        </p:nvSpPr>
        <p:spPr>
          <a:xfrm>
            <a:off x="2312022" y="1477334"/>
            <a:ext cx="6473654" cy="45719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4"/>
          <p:cNvSpPr/>
          <p:nvPr/>
        </p:nvSpPr>
        <p:spPr>
          <a:xfrm>
            <a:off x="2314042" y="1953972"/>
            <a:ext cx="6473654" cy="246535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5"/>
          <p:cNvSpPr txBox="1"/>
          <p:nvPr>
            <p:ph type="title"/>
          </p:nvPr>
        </p:nvSpPr>
        <p:spPr>
          <a:xfrm>
            <a:off x="-10371" y="2114018"/>
            <a:ext cx="2152706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000">
                <a:solidFill>
                  <a:srgbClr val="333300"/>
                </a:solidFill>
                <a:latin typeface="Calibri"/>
                <a:ea typeface="Calibri"/>
                <a:cs typeface="Calibri"/>
                <a:sym typeface="Calibri"/>
              </a:rPr>
              <a:t>ARIMAX</a:t>
            </a:r>
            <a:br>
              <a:rPr lang="en-US" sz="2000">
                <a:solidFill>
                  <a:srgbClr val="3333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>
                <a:solidFill>
                  <a:srgbClr val="333300"/>
                </a:solidFill>
                <a:latin typeface="Calibri"/>
                <a:ea typeface="Calibri"/>
                <a:cs typeface="Calibri"/>
                <a:sym typeface="Calibri"/>
              </a:rPr>
              <a:t>p = 2; q = 0</a:t>
            </a:r>
            <a:endParaRPr/>
          </a:p>
        </p:txBody>
      </p:sp>
      <p:sp>
        <p:nvSpPr>
          <p:cNvPr id="224" name="Google Shape;224;p15"/>
          <p:cNvSpPr/>
          <p:nvPr/>
        </p:nvSpPr>
        <p:spPr>
          <a:xfrm>
            <a:off x="0" y="665489"/>
            <a:ext cx="914400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5"/>
          <p:cNvSpPr txBox="1"/>
          <p:nvPr/>
        </p:nvSpPr>
        <p:spPr>
          <a:xfrm>
            <a:off x="311700" y="32150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75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5384"/>
              <a:buFont typeface="PT Sans Narrow"/>
              <a:buNone/>
            </a:pPr>
            <a:r>
              <a:rPr b="1" i="0" lang="en-US" sz="3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Checking residuals and white noise </a:t>
            </a:r>
            <a:endParaRPr/>
          </a:p>
        </p:txBody>
      </p:sp>
      <p:sp>
        <p:nvSpPr>
          <p:cNvPr id="226" name="Google Shape;226;p15"/>
          <p:cNvSpPr txBox="1"/>
          <p:nvPr/>
        </p:nvSpPr>
        <p:spPr>
          <a:xfrm>
            <a:off x="5278143" y="4150247"/>
            <a:ext cx="2194212" cy="5362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b="1" i="0" lang="en-US" sz="1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NO </a:t>
            </a:r>
            <a:r>
              <a:rPr b="1" i="0" lang="en-US" sz="1400" u="none" cap="none" strike="noStrike">
                <a:solidFill>
                  <a:srgbClr val="333300"/>
                </a:solidFill>
                <a:latin typeface="Calibri"/>
                <a:ea typeface="Calibri"/>
                <a:cs typeface="Calibri"/>
                <a:sym typeface="Calibri"/>
              </a:rPr>
              <a:t>significant autocorrelation exists</a:t>
            </a:r>
            <a:endParaRPr/>
          </a:p>
        </p:txBody>
      </p:sp>
      <p:sp>
        <p:nvSpPr>
          <p:cNvPr id="227" name="Google Shape;227;p15"/>
          <p:cNvSpPr txBox="1"/>
          <p:nvPr/>
        </p:nvSpPr>
        <p:spPr>
          <a:xfrm>
            <a:off x="7142271" y="4142483"/>
            <a:ext cx="2319988" cy="5362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b="1" i="0" lang="en-US" sz="1400" u="none" cap="none" strike="noStrike">
                <a:solidFill>
                  <a:srgbClr val="333300"/>
                </a:solidFill>
                <a:latin typeface="Calibri"/>
                <a:ea typeface="Calibri"/>
                <a:cs typeface="Calibri"/>
                <a:sym typeface="Calibri"/>
              </a:rPr>
              <a:t>Slight white noise</a:t>
            </a:r>
            <a:endParaRPr b="1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t/>
            </a:r>
            <a:endParaRPr b="1" i="0" sz="1400" u="none" cap="none" strike="noStrike">
              <a:solidFill>
                <a:srgbClr val="3333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9" name="Google Shape;229;p15"/>
          <p:cNvPicPr preferRelativeResize="0"/>
          <p:nvPr/>
        </p:nvPicPr>
        <p:blipFill rotWithShape="1">
          <a:blip r:embed="rId3">
            <a:alphaModFix/>
          </a:blip>
          <a:srcRect b="8864" l="45139" r="10504" t="12037"/>
          <a:stretch/>
        </p:blipFill>
        <p:spPr>
          <a:xfrm>
            <a:off x="6055631" y="1372889"/>
            <a:ext cx="2529293" cy="2534473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cxnSp>
        <p:nvCxnSpPr>
          <p:cNvPr id="230" name="Google Shape;230;p15"/>
          <p:cNvCxnSpPr/>
          <p:nvPr/>
        </p:nvCxnSpPr>
        <p:spPr>
          <a:xfrm flipH="1">
            <a:off x="8114890" y="3520410"/>
            <a:ext cx="147006" cy="795604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dash"/>
            <a:round/>
            <a:headEnd len="med" w="med" type="triangle"/>
            <a:tailEnd len="sm" w="sm" type="none"/>
          </a:ln>
        </p:spPr>
      </p:cxnSp>
      <p:cxnSp>
        <p:nvCxnSpPr>
          <p:cNvPr id="231" name="Google Shape;231;p15"/>
          <p:cNvCxnSpPr/>
          <p:nvPr/>
        </p:nvCxnSpPr>
        <p:spPr>
          <a:xfrm flipH="1">
            <a:off x="6620626" y="2429189"/>
            <a:ext cx="431180" cy="1741709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dash"/>
            <a:round/>
            <a:headEnd len="med" w="med" type="triangle"/>
            <a:tailEnd len="sm" w="sm" type="none"/>
          </a:ln>
        </p:spPr>
      </p:cxnSp>
      <p:pic>
        <p:nvPicPr>
          <p:cNvPr id="232" name="Google Shape;232;p15"/>
          <p:cNvPicPr preferRelativeResize="0"/>
          <p:nvPr/>
        </p:nvPicPr>
        <p:blipFill rotWithShape="1">
          <a:blip r:embed="rId4">
            <a:alphaModFix/>
          </a:blip>
          <a:srcRect b="19783" l="45772" r="10894" t="35975"/>
          <a:stretch/>
        </p:blipFill>
        <p:spPr>
          <a:xfrm>
            <a:off x="1863035" y="1497448"/>
            <a:ext cx="4076320" cy="2340959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233" name="Google Shape;233;p15"/>
          <p:cNvSpPr txBox="1"/>
          <p:nvPr/>
        </p:nvSpPr>
        <p:spPr>
          <a:xfrm>
            <a:off x="1624876" y="4209893"/>
            <a:ext cx="2319988" cy="5362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b="1" i="0" lang="en-US" sz="1400" u="none" cap="none" strike="noStrike">
                <a:solidFill>
                  <a:srgbClr val="333300"/>
                </a:solidFill>
                <a:latin typeface="Calibri"/>
                <a:ea typeface="Calibri"/>
                <a:cs typeface="Calibri"/>
                <a:sym typeface="Calibri"/>
              </a:rPr>
              <a:t>Appears right skewed</a:t>
            </a:r>
            <a:endParaRPr b="1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t/>
            </a:r>
            <a:endParaRPr b="1" i="0" sz="1400" u="none" cap="none" strike="noStrike">
              <a:solidFill>
                <a:srgbClr val="3333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4" name="Google Shape;234;p15"/>
          <p:cNvCxnSpPr/>
          <p:nvPr/>
        </p:nvCxnSpPr>
        <p:spPr>
          <a:xfrm flipH="1">
            <a:off x="2597495" y="3587820"/>
            <a:ext cx="147006" cy="795604"/>
          </a:xfrm>
          <a:prstGeom prst="straightConnector1">
            <a:avLst/>
          </a:prstGeom>
          <a:noFill/>
          <a:ln cap="flat" cmpd="sng" w="12700">
            <a:solidFill>
              <a:srgbClr val="FF0000"/>
            </a:solidFill>
            <a:prstDash val="dash"/>
            <a:round/>
            <a:headEnd len="med" w="med" type="triangle"/>
            <a:tailEnd len="sm" w="sm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6"/>
          <p:cNvSpPr txBox="1"/>
          <p:nvPr>
            <p:ph type="title"/>
          </p:nvPr>
        </p:nvSpPr>
        <p:spPr>
          <a:xfrm>
            <a:off x="1176800" y="1978134"/>
            <a:ext cx="3645806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2000">
                <a:solidFill>
                  <a:srgbClr val="333300"/>
                </a:solidFill>
                <a:latin typeface="Calibri"/>
                <a:ea typeface="Calibri"/>
                <a:cs typeface="Calibri"/>
                <a:sym typeface="Calibri"/>
              </a:rPr>
              <a:t>Optimal model -&gt; ARIMAX(2,0)</a:t>
            </a:r>
            <a:endParaRPr/>
          </a:p>
        </p:txBody>
      </p:sp>
      <p:sp>
        <p:nvSpPr>
          <p:cNvPr id="240" name="Google Shape;240;p16"/>
          <p:cNvSpPr/>
          <p:nvPr/>
        </p:nvSpPr>
        <p:spPr>
          <a:xfrm>
            <a:off x="0" y="665489"/>
            <a:ext cx="914400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6"/>
          <p:cNvSpPr txBox="1"/>
          <p:nvPr/>
        </p:nvSpPr>
        <p:spPr>
          <a:xfrm>
            <a:off x="311700" y="32150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75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5384"/>
              <a:buFont typeface="PT Sans Narrow"/>
              <a:buNone/>
            </a:pPr>
            <a:r>
              <a:rPr b="1" i="0" lang="en-US" sz="3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Key conclusions</a:t>
            </a:r>
            <a:endParaRPr/>
          </a:p>
        </p:txBody>
      </p:sp>
      <p:sp>
        <p:nvSpPr>
          <p:cNvPr id="242" name="Google Shape;242;p16"/>
          <p:cNvSpPr txBox="1"/>
          <p:nvPr/>
        </p:nvSpPr>
        <p:spPr>
          <a:xfrm>
            <a:off x="4508807" y="1187704"/>
            <a:ext cx="3645806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11764"/>
              <a:buFont typeface="PT Sans Narrow"/>
              <a:buNone/>
            </a:pPr>
            <a:r>
              <a:rPr b="1" i="0" lang="en-US" sz="2000" u="none" cap="none" strike="noStrike">
                <a:solidFill>
                  <a:srgbClr val="333300"/>
                </a:solidFill>
                <a:latin typeface="Calibri"/>
                <a:ea typeface="Calibri"/>
                <a:cs typeface="Calibri"/>
                <a:sym typeface="Calibri"/>
              </a:rPr>
              <a:t>MAPE: </a:t>
            </a:r>
            <a:r>
              <a:rPr b="1" i="0" lang="en-US" sz="51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2.22%</a:t>
            </a:r>
            <a:endParaRPr b="1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11764"/>
              <a:buFont typeface="PT Sans Narrow"/>
              <a:buNone/>
            </a:pPr>
            <a:r>
              <a:rPr b="1" i="0" lang="en-US" sz="2000" u="none" cap="none" strike="noStrike">
                <a:solidFill>
                  <a:srgbClr val="3333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11764"/>
              <a:buFont typeface="PT Sans Narrow"/>
              <a:buNone/>
            </a:pPr>
            <a:r>
              <a:rPr b="1" i="0" lang="en-US" sz="2000" u="none" cap="none" strike="noStrike">
                <a:solidFill>
                  <a:srgbClr val="333300"/>
                </a:solidFill>
                <a:latin typeface="Calibri"/>
                <a:ea typeface="Calibri"/>
                <a:cs typeface="Calibri"/>
                <a:sym typeface="Calibri"/>
              </a:rPr>
              <a:t>AIC: </a:t>
            </a:r>
            <a:r>
              <a:rPr b="1" i="0" lang="en-US" sz="46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210334.4</a:t>
            </a:r>
            <a:endParaRPr b="1" i="0" sz="36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11764"/>
              <a:buFont typeface="PT Sans Narrow"/>
              <a:buNone/>
            </a:pPr>
            <a:r>
              <a:t/>
            </a:r>
            <a:endParaRPr b="1" i="0" sz="2000" u="none" cap="none" strike="noStrike">
              <a:solidFill>
                <a:srgbClr val="3333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11764"/>
              <a:buFont typeface="PT Sans Narrow"/>
              <a:buNone/>
            </a:pPr>
            <a:r>
              <a:rPr b="1" i="0" lang="en-US" sz="2000" u="none" cap="none" strike="noStrike">
                <a:solidFill>
                  <a:srgbClr val="333300"/>
                </a:solidFill>
                <a:latin typeface="Calibri"/>
                <a:ea typeface="Calibri"/>
                <a:cs typeface="Calibri"/>
                <a:sym typeface="Calibri"/>
              </a:rPr>
              <a:t>SBC: </a:t>
            </a:r>
            <a:r>
              <a:rPr b="1" i="0" lang="en-US" sz="46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210391.5</a:t>
            </a:r>
            <a:endParaRPr b="1" i="0" sz="36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11764"/>
              <a:buFont typeface="PT Sans Narrow"/>
              <a:buNone/>
            </a:pPr>
            <a:r>
              <a:t/>
            </a:r>
            <a:endParaRPr b="1" i="0" sz="2000" u="none" cap="none" strike="noStrike">
              <a:solidFill>
                <a:srgbClr val="3333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4" name="Google Shape;244;p16"/>
          <p:cNvSpPr/>
          <p:nvPr/>
        </p:nvSpPr>
        <p:spPr>
          <a:xfrm>
            <a:off x="1191770" y="3539253"/>
            <a:ext cx="6473654" cy="45719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6"/>
          <p:cNvSpPr txBox="1"/>
          <p:nvPr/>
        </p:nvSpPr>
        <p:spPr>
          <a:xfrm>
            <a:off x="1165005" y="3833900"/>
            <a:ext cx="698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Forecast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❑"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Shows a drop in sales in the forward time horizon following the trend depicted in fit data</a:t>
            </a:r>
            <a:endParaRPr/>
          </a:p>
        </p:txBody>
      </p:sp>
      <p:sp>
        <p:nvSpPr>
          <p:cNvPr id="246" name="Google Shape;246;p16"/>
          <p:cNvSpPr/>
          <p:nvPr/>
        </p:nvSpPr>
        <p:spPr>
          <a:xfrm>
            <a:off x="1165005" y="1014933"/>
            <a:ext cx="6473654" cy="45719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"/>
          <p:cNvSpPr txBox="1"/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240">
                <a:latin typeface="Calibri"/>
                <a:ea typeface="Calibri"/>
                <a:cs typeface="Calibri"/>
                <a:sym typeface="Calibri"/>
              </a:rPr>
              <a:t>Business Recommendations</a:t>
            </a:r>
            <a:endParaRPr sz="324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0"/>
          <p:cNvSpPr txBox="1"/>
          <p:nvPr>
            <p:ph idx="1" type="body"/>
          </p:nvPr>
        </p:nvSpPr>
        <p:spPr>
          <a:xfrm>
            <a:off x="311700" y="14949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0"/>
          <p:cNvSpPr/>
          <p:nvPr/>
        </p:nvSpPr>
        <p:spPr>
          <a:xfrm>
            <a:off x="0" y="665489"/>
            <a:ext cx="914400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4" name="Google Shape;254;p10"/>
          <p:cNvGrpSpPr/>
          <p:nvPr/>
        </p:nvGrpSpPr>
        <p:grpSpPr>
          <a:xfrm>
            <a:off x="713297" y="1301490"/>
            <a:ext cx="635100" cy="734640"/>
            <a:chOff x="731647" y="573573"/>
            <a:chExt cx="635100" cy="734640"/>
          </a:xfrm>
        </p:grpSpPr>
        <p:grpSp>
          <p:nvGrpSpPr>
            <p:cNvPr id="255" name="Google Shape;255;p10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56" name="Google Shape;256;p10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3D3D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10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rgbClr val="49494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8" name="Google Shape;258;p10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59" name="Google Shape;259;p1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3D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1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3D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1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3D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62" name="Google Shape;262;p10"/>
          <p:cNvGrpSpPr/>
          <p:nvPr/>
        </p:nvGrpSpPr>
        <p:grpSpPr>
          <a:xfrm>
            <a:off x="713297" y="2378377"/>
            <a:ext cx="635100" cy="733491"/>
            <a:chOff x="731647" y="1650460"/>
            <a:chExt cx="635100" cy="733491"/>
          </a:xfrm>
        </p:grpSpPr>
        <p:grpSp>
          <p:nvGrpSpPr>
            <p:cNvPr id="263" name="Google Shape;263;p10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64" name="Google Shape;264;p10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3D3D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10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rgbClr val="3D3D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6" name="Google Shape;266;p10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67" name="Google Shape;267;p1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3D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1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3D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1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3D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70" name="Google Shape;270;p10"/>
          <p:cNvGrpSpPr/>
          <p:nvPr/>
        </p:nvGrpSpPr>
        <p:grpSpPr>
          <a:xfrm>
            <a:off x="713297" y="3456194"/>
            <a:ext cx="635100" cy="734983"/>
            <a:chOff x="731647" y="2728277"/>
            <a:chExt cx="635100" cy="734983"/>
          </a:xfrm>
        </p:grpSpPr>
        <p:grpSp>
          <p:nvGrpSpPr>
            <p:cNvPr id="271" name="Google Shape;271;p10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72" name="Google Shape;272;p10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3D3D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10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rgbClr val="3D3D3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4" name="Google Shape;274;p10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75" name="Google Shape;275;p1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3D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1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3D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1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3D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78" name="Google Shape;278;p10"/>
          <p:cNvSpPr txBox="1"/>
          <p:nvPr/>
        </p:nvSpPr>
        <p:spPr>
          <a:xfrm>
            <a:off x="1645850" y="1309742"/>
            <a:ext cx="6352808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Given that the macroeconomic indicators show a positive trend, the forecast shows a decline in sales and hence </a:t>
            </a: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factors leading to drop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should be investigated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0"/>
          <p:cNvSpPr txBox="1"/>
          <p:nvPr/>
        </p:nvSpPr>
        <p:spPr>
          <a:xfrm>
            <a:off x="1645850" y="2485429"/>
            <a:ext cx="6244516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Department level sales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trends can be understood to find critical focus areas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0"/>
          <p:cNvSpPr txBox="1"/>
          <p:nvPr/>
        </p:nvSpPr>
        <p:spPr>
          <a:xfrm>
            <a:off x="1645849" y="3490542"/>
            <a:ext cx="6700153" cy="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Other indicators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like quality, delivery of service, price points can be evaluated to understand if there are other factors influencing the sales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0"/>
          <p:cNvSpPr txBox="1"/>
          <p:nvPr/>
        </p:nvSpPr>
        <p:spPr>
          <a:xfrm>
            <a:off x="1645850" y="4162500"/>
            <a:ext cx="26151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0"/>
          <p:cNvSpPr txBox="1"/>
          <p:nvPr/>
        </p:nvSpPr>
        <p:spPr>
          <a:xfrm>
            <a:off x="795466" y="1450293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b="0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0"/>
          <p:cNvSpPr txBox="1"/>
          <p:nvPr/>
        </p:nvSpPr>
        <p:spPr>
          <a:xfrm>
            <a:off x="795466" y="2529285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b="0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0"/>
          <p:cNvSpPr txBox="1"/>
          <p:nvPr/>
        </p:nvSpPr>
        <p:spPr>
          <a:xfrm>
            <a:off x="795466" y="3608277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b="0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4"/>
          <p:cNvSpPr txBox="1"/>
          <p:nvPr>
            <p:ph type="title"/>
          </p:nvPr>
        </p:nvSpPr>
        <p:spPr>
          <a:xfrm>
            <a:off x="3065250" y="1803825"/>
            <a:ext cx="3013500" cy="13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Any Questions?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"/>
          <p:cNvSpPr txBox="1"/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Table of Contents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2"/>
          <p:cNvSpPr txBox="1"/>
          <p:nvPr>
            <p:ph idx="1" type="body"/>
          </p:nvPr>
        </p:nvSpPr>
        <p:spPr>
          <a:xfrm>
            <a:off x="341625" y="920400"/>
            <a:ext cx="8520600" cy="4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AutoNum type="arabicPeriod"/>
            </a:pPr>
            <a:r>
              <a:rPr lang="en-US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1257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AutoNum type="arabicPeriod"/>
            </a:pPr>
            <a:r>
              <a:rPr lang="en-US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Exploration of Data</a:t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1257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AutoNum type="arabicPeriod"/>
            </a:pPr>
            <a:r>
              <a:rPr lang="en-US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 Comparison	</a:t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800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AutoNum type="arabicPeriod"/>
            </a:pPr>
            <a:r>
              <a:rPr lang="en-US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Business Recommendation</a:t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2"/>
          <p:cNvSpPr/>
          <p:nvPr/>
        </p:nvSpPr>
        <p:spPr>
          <a:xfrm>
            <a:off x="0" y="665489"/>
            <a:ext cx="914400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4475915623_0_0"/>
          <p:cNvSpPr txBox="1"/>
          <p:nvPr>
            <p:ph type="title"/>
          </p:nvPr>
        </p:nvSpPr>
        <p:spPr>
          <a:xfrm>
            <a:off x="268050" y="0"/>
            <a:ext cx="85206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Introduction of Dataset</a:t>
            </a:r>
            <a:endParaRPr/>
          </a:p>
        </p:txBody>
      </p:sp>
      <p:sp>
        <p:nvSpPr>
          <p:cNvPr id="82" name="Google Shape;82;g24475915623_0_0"/>
          <p:cNvSpPr txBox="1"/>
          <p:nvPr>
            <p:ph idx="1" type="body"/>
          </p:nvPr>
        </p:nvSpPr>
        <p:spPr>
          <a:xfrm>
            <a:off x="380050" y="2920125"/>
            <a:ext cx="8618400" cy="21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Change the format of the “Date” from dd/mm/yyyy to mm/dd/yyyy.</a:t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Removed 4 columns. </a:t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will use only the “1” segment in the “Store” column.</a:t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 dependent variable – “mean”. Independent variables will be “Temperature”, “Fuel_Price”, “CPI”, “Unemployment”, “IsHoliday”.</a:t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total variables are 17 and 9000+ rows.</a:t>
            </a:r>
            <a:endParaRPr sz="1330"/>
          </a:p>
        </p:txBody>
      </p:sp>
      <p:sp>
        <p:nvSpPr>
          <p:cNvPr id="83" name="Google Shape;83;g24475915623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4" name="Google Shape;84;g24475915623_0_0"/>
          <p:cNvPicPr preferRelativeResize="0"/>
          <p:nvPr/>
        </p:nvPicPr>
        <p:blipFill rotWithShape="1">
          <a:blip r:embed="rId3">
            <a:alphaModFix/>
          </a:blip>
          <a:srcRect b="0" l="0" r="0" t="2922"/>
          <a:stretch/>
        </p:blipFill>
        <p:spPr>
          <a:xfrm>
            <a:off x="553925" y="787300"/>
            <a:ext cx="8101249" cy="91251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5" name="Google Shape;85;g24475915623_0_0"/>
          <p:cNvPicPr preferRelativeResize="0"/>
          <p:nvPr/>
        </p:nvPicPr>
        <p:blipFill rotWithShape="1">
          <a:blip r:embed="rId4">
            <a:alphaModFix/>
          </a:blip>
          <a:srcRect b="0" l="0" r="0" t="2276"/>
          <a:stretch/>
        </p:blipFill>
        <p:spPr>
          <a:xfrm>
            <a:off x="1059750" y="1910916"/>
            <a:ext cx="7089592" cy="94913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6" name="Google Shape;86;g24475915623_0_0"/>
          <p:cNvSpPr/>
          <p:nvPr/>
        </p:nvSpPr>
        <p:spPr>
          <a:xfrm>
            <a:off x="4449598" y="1732622"/>
            <a:ext cx="157500" cy="145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g24475915623_0_0"/>
          <p:cNvSpPr/>
          <p:nvPr/>
        </p:nvSpPr>
        <p:spPr>
          <a:xfrm>
            <a:off x="0" y="590489"/>
            <a:ext cx="9144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4475915623_0_14"/>
          <p:cNvSpPr txBox="1"/>
          <p:nvPr>
            <p:ph type="title"/>
          </p:nvPr>
        </p:nvSpPr>
        <p:spPr>
          <a:xfrm>
            <a:off x="268050" y="0"/>
            <a:ext cx="85206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Exploration of Data - Dependent Variable</a:t>
            </a:r>
            <a:endParaRPr/>
          </a:p>
        </p:txBody>
      </p:sp>
      <p:sp>
        <p:nvSpPr>
          <p:cNvPr id="93" name="Google Shape;93;g24475915623_0_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g24475915623_0_14"/>
          <p:cNvSpPr/>
          <p:nvPr/>
        </p:nvSpPr>
        <p:spPr>
          <a:xfrm>
            <a:off x="0" y="590489"/>
            <a:ext cx="9144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g24475915623_0_14"/>
          <p:cNvSpPr txBox="1"/>
          <p:nvPr/>
        </p:nvSpPr>
        <p:spPr>
          <a:xfrm>
            <a:off x="166200" y="590500"/>
            <a:ext cx="8724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Dependent variable – “mean”. Accumulation “Sum”. Additional Role – “Date” – “Week”</a:t>
            </a:r>
            <a:endParaRPr sz="1300"/>
          </a:p>
        </p:txBody>
      </p:sp>
      <p:pic>
        <p:nvPicPr>
          <p:cNvPr id="96" name="Google Shape;96;g24475915623_0_14"/>
          <p:cNvPicPr preferRelativeResize="0"/>
          <p:nvPr/>
        </p:nvPicPr>
        <p:blipFill rotWithShape="1">
          <a:blip r:embed="rId3">
            <a:alphaModFix/>
          </a:blip>
          <a:srcRect b="7994" l="46292" r="11653" t="38097"/>
          <a:stretch/>
        </p:blipFill>
        <p:spPr>
          <a:xfrm>
            <a:off x="1525325" y="974984"/>
            <a:ext cx="2728060" cy="1971668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7" name="Google Shape;97;g24475915623_0_14"/>
          <p:cNvPicPr preferRelativeResize="0"/>
          <p:nvPr/>
        </p:nvPicPr>
        <p:blipFill rotWithShape="1">
          <a:blip r:embed="rId4">
            <a:alphaModFix/>
          </a:blip>
          <a:srcRect b="8275" l="46618" r="11810" t="35236"/>
          <a:stretch/>
        </p:blipFill>
        <p:spPr>
          <a:xfrm>
            <a:off x="1525330" y="3035075"/>
            <a:ext cx="2728056" cy="197902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8" name="Google Shape;98;g24475915623_0_14"/>
          <p:cNvPicPr preferRelativeResize="0"/>
          <p:nvPr/>
        </p:nvPicPr>
        <p:blipFill rotWithShape="1">
          <a:blip r:embed="rId5">
            <a:alphaModFix/>
          </a:blip>
          <a:srcRect b="7710" l="46135" r="11488" t="36376"/>
          <a:stretch/>
        </p:blipFill>
        <p:spPr>
          <a:xfrm>
            <a:off x="4717913" y="974975"/>
            <a:ext cx="2728056" cy="195819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9" name="Google Shape;99;g24475915623_0_14"/>
          <p:cNvPicPr preferRelativeResize="0"/>
          <p:nvPr/>
        </p:nvPicPr>
        <p:blipFill rotWithShape="1">
          <a:blip r:embed="rId6">
            <a:alphaModFix/>
          </a:blip>
          <a:srcRect b="8563" l="46135" r="11488" t="34948"/>
          <a:stretch/>
        </p:blipFill>
        <p:spPr>
          <a:xfrm>
            <a:off x="4717919" y="3025991"/>
            <a:ext cx="2728056" cy="197023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4475915623_1_0"/>
          <p:cNvSpPr txBox="1"/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Exploration of Data - Independent Variables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g24475915623_1_0"/>
          <p:cNvSpPr/>
          <p:nvPr/>
        </p:nvSpPr>
        <p:spPr>
          <a:xfrm>
            <a:off x="0" y="665489"/>
            <a:ext cx="9144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24475915623_1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" name="Google Shape;107;g24475915623_1_0"/>
          <p:cNvSpPr txBox="1"/>
          <p:nvPr/>
        </p:nvSpPr>
        <p:spPr>
          <a:xfrm>
            <a:off x="805560" y="711100"/>
            <a:ext cx="169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Temperature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24475915623_1_0"/>
          <p:cNvSpPr txBox="1"/>
          <p:nvPr/>
        </p:nvSpPr>
        <p:spPr>
          <a:xfrm>
            <a:off x="3812399" y="711100"/>
            <a:ext cx="151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Fuel_Price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g24475915623_1_0"/>
          <p:cNvSpPr txBox="1"/>
          <p:nvPr/>
        </p:nvSpPr>
        <p:spPr>
          <a:xfrm>
            <a:off x="7203251" y="1777900"/>
            <a:ext cx="81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CPI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g24475915623_1_0"/>
          <p:cNvSpPr txBox="1"/>
          <p:nvPr/>
        </p:nvSpPr>
        <p:spPr>
          <a:xfrm>
            <a:off x="615060" y="2819375"/>
            <a:ext cx="207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Unemployment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24475915623_1_0"/>
          <p:cNvSpPr txBox="1"/>
          <p:nvPr/>
        </p:nvSpPr>
        <p:spPr>
          <a:xfrm>
            <a:off x="3700610" y="2819375"/>
            <a:ext cx="207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IsHoliday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g24475915623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1" y="1043049"/>
            <a:ext cx="2242925" cy="1676075"/>
          </a:xfrm>
          <a:prstGeom prst="rect">
            <a:avLst/>
          </a:prstGeom>
          <a:noFill/>
          <a:ln cap="flat" cmpd="sng" w="9525">
            <a:solidFill>
              <a:srgbClr val="3D3D3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3" name="Google Shape;113;g24475915623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7674" y="1107225"/>
            <a:ext cx="2048650" cy="1547725"/>
          </a:xfrm>
          <a:prstGeom prst="rect">
            <a:avLst/>
          </a:prstGeom>
          <a:noFill/>
          <a:ln cap="flat" cmpd="sng" w="9525">
            <a:solidFill>
              <a:srgbClr val="3D3D3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4" name="Google Shape;114;g24475915623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2900" y="2174025"/>
            <a:ext cx="2137009" cy="1611900"/>
          </a:xfrm>
          <a:prstGeom prst="rect">
            <a:avLst/>
          </a:prstGeom>
          <a:noFill/>
          <a:ln cap="flat" cmpd="sng" w="9525">
            <a:solidFill>
              <a:srgbClr val="3D3D3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5" name="Google Shape;115;g24475915623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401" y="3188675"/>
            <a:ext cx="2242926" cy="1675283"/>
          </a:xfrm>
          <a:prstGeom prst="rect">
            <a:avLst/>
          </a:prstGeom>
          <a:noFill/>
          <a:ln cap="flat" cmpd="sng" w="9525">
            <a:solidFill>
              <a:srgbClr val="3D3D3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6" name="Google Shape;116;g24475915623_1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18962" y="3188688"/>
            <a:ext cx="2242925" cy="1675239"/>
          </a:xfrm>
          <a:prstGeom prst="rect">
            <a:avLst/>
          </a:prstGeom>
          <a:noFill/>
          <a:ln cap="flat" cmpd="sng" w="9525">
            <a:solidFill>
              <a:srgbClr val="3D3D3D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4475915623_1_16"/>
          <p:cNvSpPr txBox="1"/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Exploring Variables (Cross-Correlation)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24475915623_1_16"/>
          <p:cNvSpPr/>
          <p:nvPr/>
        </p:nvSpPr>
        <p:spPr>
          <a:xfrm>
            <a:off x="0" y="665489"/>
            <a:ext cx="9144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g24475915623_1_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4" name="Google Shape;124;g24475915623_1_16"/>
          <p:cNvSpPr txBox="1"/>
          <p:nvPr/>
        </p:nvSpPr>
        <p:spPr>
          <a:xfrm>
            <a:off x="607248" y="634900"/>
            <a:ext cx="169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Temperature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g24475915623_1_16"/>
          <p:cNvPicPr preferRelativeResize="0"/>
          <p:nvPr/>
        </p:nvPicPr>
        <p:blipFill rotWithShape="1">
          <a:blip r:embed="rId3">
            <a:alphaModFix/>
          </a:blip>
          <a:srcRect b="10857" l="46618" r="11810" t="33801"/>
          <a:stretch/>
        </p:blipFill>
        <p:spPr>
          <a:xfrm>
            <a:off x="0" y="971475"/>
            <a:ext cx="2566920" cy="167607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6" name="Google Shape;126;g24475915623_1_16"/>
          <p:cNvSpPr txBox="1"/>
          <p:nvPr/>
        </p:nvSpPr>
        <p:spPr>
          <a:xfrm>
            <a:off x="3980824" y="634900"/>
            <a:ext cx="151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Fuel_Price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g24475915623_1_16"/>
          <p:cNvPicPr preferRelativeResize="0"/>
          <p:nvPr/>
        </p:nvPicPr>
        <p:blipFill rotWithShape="1">
          <a:blip r:embed="rId4">
            <a:alphaModFix/>
          </a:blip>
          <a:srcRect b="8277" l="46618" r="11810" t="34949"/>
          <a:stretch/>
        </p:blipFill>
        <p:spPr>
          <a:xfrm>
            <a:off x="3329192" y="966857"/>
            <a:ext cx="2502100" cy="167607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8" name="Google Shape;128;g24475915623_1_16"/>
          <p:cNvSpPr txBox="1"/>
          <p:nvPr/>
        </p:nvSpPr>
        <p:spPr>
          <a:xfrm>
            <a:off x="7656151" y="634900"/>
            <a:ext cx="81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CPI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g24475915623_1_16"/>
          <p:cNvPicPr preferRelativeResize="0"/>
          <p:nvPr/>
        </p:nvPicPr>
        <p:blipFill rotWithShape="1">
          <a:blip r:embed="rId5">
            <a:alphaModFix/>
          </a:blip>
          <a:srcRect b="8280" l="46452" r="11814" t="35806"/>
          <a:stretch/>
        </p:blipFill>
        <p:spPr>
          <a:xfrm>
            <a:off x="6593562" y="966857"/>
            <a:ext cx="2550436" cy="167607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0" name="Google Shape;130;g24475915623_1_16"/>
          <p:cNvSpPr txBox="1"/>
          <p:nvPr/>
        </p:nvSpPr>
        <p:spPr>
          <a:xfrm>
            <a:off x="3626972" y="2650575"/>
            <a:ext cx="207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Unemployment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g24475915623_1_16"/>
          <p:cNvPicPr preferRelativeResize="0"/>
          <p:nvPr/>
        </p:nvPicPr>
        <p:blipFill rotWithShape="1">
          <a:blip r:embed="rId6">
            <a:alphaModFix/>
          </a:blip>
          <a:srcRect b="7421" l="46455" r="11650" t="37524"/>
          <a:stretch/>
        </p:blipFill>
        <p:spPr>
          <a:xfrm>
            <a:off x="3262417" y="2987155"/>
            <a:ext cx="2600292" cy="167607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4475915623_1_30"/>
          <p:cNvSpPr txBox="1"/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Exploring Variables (Time Series?)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g24475915623_1_30"/>
          <p:cNvSpPr/>
          <p:nvPr/>
        </p:nvSpPr>
        <p:spPr>
          <a:xfrm>
            <a:off x="0" y="665489"/>
            <a:ext cx="9144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24475915623_1_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9" name="Google Shape;139;g24475915623_1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75" y="1030924"/>
            <a:ext cx="5484000" cy="308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24475915623_1_30"/>
          <p:cNvSpPr txBox="1"/>
          <p:nvPr/>
        </p:nvSpPr>
        <p:spPr>
          <a:xfrm>
            <a:off x="5832300" y="103092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➔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Temperature, Fuel Price, CPI, and Unemployment were found to be time series</a:t>
            </a:r>
            <a:endParaRPr/>
          </a:p>
        </p:txBody>
      </p:sp>
      <p:sp>
        <p:nvSpPr>
          <p:cNvPr id="141" name="Google Shape;141;g24475915623_1_30"/>
          <p:cNvSpPr txBox="1"/>
          <p:nvPr/>
        </p:nvSpPr>
        <p:spPr>
          <a:xfrm>
            <a:off x="795125" y="4300975"/>
            <a:ext cx="4032600" cy="615600"/>
          </a:xfrm>
          <a:prstGeom prst="rect">
            <a:avLst/>
          </a:prstGeom>
          <a:noFill/>
          <a:ln cap="flat" cmpd="sng" w="19050">
            <a:solidFill>
              <a:srgbClr val="EF6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Decision</a:t>
            </a:r>
            <a:endParaRPr b="1" i="0" sz="14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Pre-Whitening Analysis of 4 independent variables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g24475915623_1_30"/>
          <p:cNvSpPr txBox="1"/>
          <p:nvPr/>
        </p:nvSpPr>
        <p:spPr>
          <a:xfrm>
            <a:off x="157174" y="695225"/>
            <a:ext cx="530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Example Seasonal Component of Temperature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24475915623_1_30"/>
          <p:cNvSpPr txBox="1"/>
          <p:nvPr/>
        </p:nvSpPr>
        <p:spPr>
          <a:xfrm>
            <a:off x="5832300" y="205217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➔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IsHoliday is a categorical variable that is also retained for modeling purposes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4475915623_1_41"/>
          <p:cNvSpPr txBox="1"/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Pre-Whitening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24475915623_1_41"/>
          <p:cNvSpPr/>
          <p:nvPr/>
        </p:nvSpPr>
        <p:spPr>
          <a:xfrm>
            <a:off x="0" y="665489"/>
            <a:ext cx="9144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24475915623_1_41"/>
          <p:cNvSpPr txBox="1"/>
          <p:nvPr/>
        </p:nvSpPr>
        <p:spPr>
          <a:xfrm>
            <a:off x="4926725" y="1045875"/>
            <a:ext cx="3969900" cy="16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➔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No Cross Correlation was found for any of the 4 variables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g24475915623_1_41"/>
          <p:cNvSpPr txBox="1"/>
          <p:nvPr/>
        </p:nvSpPr>
        <p:spPr>
          <a:xfrm>
            <a:off x="5064300" y="3735100"/>
            <a:ext cx="3768000" cy="8313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Decision</a:t>
            </a:r>
            <a:endParaRPr b="1" i="0" sz="14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keep or drop independent variables based on the fit metrics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24475915623_1_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3" name="Google Shape;153;g24475915623_1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25" y="1467464"/>
            <a:ext cx="4621925" cy="259721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24475915623_1_41"/>
          <p:cNvSpPr txBox="1"/>
          <p:nvPr/>
        </p:nvSpPr>
        <p:spPr>
          <a:xfrm>
            <a:off x="145925" y="737325"/>
            <a:ext cx="4780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Example </a:t>
            </a:r>
            <a:r>
              <a:rPr lang="en-US" sz="1500"/>
              <a:t>Pre-Whitening Cross Correlation between Dependent Variable (Weekly Sales) and Temperature</a:t>
            </a:r>
            <a:endParaRPr sz="1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2"/>
          <p:cNvSpPr txBox="1"/>
          <p:nvPr>
            <p:ph type="title"/>
          </p:nvPr>
        </p:nvSpPr>
        <p:spPr>
          <a:xfrm>
            <a:off x="1504129" y="1560191"/>
            <a:ext cx="2468422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00000"/>
              <a:buNone/>
            </a:pPr>
            <a:r>
              <a:rPr lang="en-US" sz="2000">
                <a:solidFill>
                  <a:srgbClr val="333300"/>
                </a:solidFill>
                <a:latin typeface="Calibri"/>
                <a:ea typeface="Calibri"/>
                <a:cs typeface="Calibri"/>
                <a:sym typeface="Calibri"/>
              </a:rPr>
              <a:t>Temperature </a:t>
            </a:r>
            <a:br>
              <a:rPr lang="en-US" sz="2000">
                <a:solidFill>
                  <a:srgbClr val="3333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100">
                <a:solidFill>
                  <a:srgbClr val="3333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en-US" sz="2000">
                <a:solidFill>
                  <a:srgbClr val="3333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2000">
                <a:solidFill>
                  <a:srgbClr val="3333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>
                <a:solidFill>
                  <a:srgbClr val="333300"/>
                </a:solidFill>
                <a:latin typeface="Calibri"/>
                <a:ea typeface="Calibri"/>
                <a:cs typeface="Calibri"/>
                <a:sym typeface="Calibri"/>
              </a:rPr>
              <a:t>CPI </a:t>
            </a:r>
            <a:br>
              <a:rPr lang="en-US" sz="2000">
                <a:solidFill>
                  <a:srgbClr val="3333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100">
                <a:solidFill>
                  <a:srgbClr val="3333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en-US" sz="2000">
                <a:solidFill>
                  <a:srgbClr val="3333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2000">
                <a:solidFill>
                  <a:srgbClr val="3333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>
                <a:solidFill>
                  <a:srgbClr val="333300"/>
                </a:solidFill>
                <a:latin typeface="Calibri"/>
                <a:ea typeface="Calibri"/>
                <a:cs typeface="Calibri"/>
                <a:sym typeface="Calibri"/>
              </a:rPr>
              <a:t>Unemployment </a:t>
            </a:r>
            <a:br>
              <a:rPr lang="en-US" sz="2000">
                <a:solidFill>
                  <a:srgbClr val="3333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100">
                <a:solidFill>
                  <a:srgbClr val="3333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en-US" sz="2000">
                <a:solidFill>
                  <a:srgbClr val="3333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2000">
                <a:solidFill>
                  <a:srgbClr val="3333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>
                <a:solidFill>
                  <a:srgbClr val="333300"/>
                </a:solidFill>
                <a:latin typeface="Calibri"/>
                <a:ea typeface="Calibri"/>
                <a:cs typeface="Calibri"/>
                <a:sym typeface="Calibri"/>
              </a:rPr>
              <a:t>Fuel price</a:t>
            </a:r>
            <a:endParaRPr/>
          </a:p>
        </p:txBody>
      </p:sp>
      <p:sp>
        <p:nvSpPr>
          <p:cNvPr id="160" name="Google Shape;160;p12"/>
          <p:cNvSpPr/>
          <p:nvPr/>
        </p:nvSpPr>
        <p:spPr>
          <a:xfrm>
            <a:off x="0" y="665489"/>
            <a:ext cx="914400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2"/>
          <p:cNvSpPr txBox="1"/>
          <p:nvPr/>
        </p:nvSpPr>
        <p:spPr>
          <a:xfrm>
            <a:off x="311700" y="32150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75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5384"/>
              <a:buFont typeface="PT Sans Narrow"/>
              <a:buNone/>
            </a:pPr>
            <a:r>
              <a:rPr b="1" i="0" lang="en-US" sz="3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Variable selection for models</a:t>
            </a:r>
            <a:endParaRPr/>
          </a:p>
        </p:txBody>
      </p:sp>
      <p:sp>
        <p:nvSpPr>
          <p:cNvPr id="162" name="Google Shape;162;p12"/>
          <p:cNvSpPr txBox="1"/>
          <p:nvPr/>
        </p:nvSpPr>
        <p:spPr>
          <a:xfrm>
            <a:off x="5888378" y="2429987"/>
            <a:ext cx="2943922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75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84615"/>
              <a:buFont typeface="PT Sans Narrow"/>
              <a:buNone/>
            </a:pPr>
            <a:r>
              <a:rPr b="1" i="0" lang="en-US" sz="2000" u="none" cap="none" strike="noStrike">
                <a:solidFill>
                  <a:srgbClr val="333300"/>
                </a:solidFill>
                <a:latin typeface="Calibri"/>
                <a:ea typeface="Calibri"/>
                <a:cs typeface="Calibri"/>
                <a:sym typeface="Calibri"/>
              </a:rPr>
              <a:t>Is Holiday</a:t>
            </a:r>
            <a:endParaRPr/>
          </a:p>
        </p:txBody>
      </p:sp>
      <p:sp>
        <p:nvSpPr>
          <p:cNvPr id="163" name="Google Shape;163;p12"/>
          <p:cNvSpPr/>
          <p:nvPr/>
        </p:nvSpPr>
        <p:spPr>
          <a:xfrm rot="5400000">
            <a:off x="2289905" y="2864416"/>
            <a:ext cx="4206240" cy="45719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2"/>
          <p:cNvSpPr txBox="1"/>
          <p:nvPr/>
        </p:nvSpPr>
        <p:spPr>
          <a:xfrm>
            <a:off x="456200" y="2317888"/>
            <a:ext cx="1895707" cy="1138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Stochastic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variables:</a:t>
            </a:r>
            <a:br>
              <a:rPr b="1" i="0" lang="en-US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2"/>
          <p:cNvSpPr txBox="1"/>
          <p:nvPr/>
        </p:nvSpPr>
        <p:spPr>
          <a:xfrm>
            <a:off x="4678793" y="2317888"/>
            <a:ext cx="167640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Deterministic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variables:</a:t>
            </a:r>
            <a:br>
              <a:rPr b="1" i="0" lang="en-US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1" i="0" lang="en-US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anant khandelwal</dc:creator>
</cp:coreProperties>
</file>